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2"/>
  </p:notesMasterIdLst>
  <p:sldIdLst>
    <p:sldId id="508" r:id="rId2"/>
    <p:sldId id="509" r:id="rId3"/>
    <p:sldId id="553" r:id="rId4"/>
    <p:sldId id="510" r:id="rId5"/>
    <p:sldId id="554" r:id="rId6"/>
    <p:sldId id="309" r:id="rId7"/>
    <p:sldId id="555" r:id="rId8"/>
    <p:sldId id="558" r:id="rId9"/>
    <p:sldId id="559" r:id="rId10"/>
    <p:sldId id="560" r:id="rId11"/>
    <p:sldId id="556" r:id="rId12"/>
    <p:sldId id="543" r:id="rId13"/>
    <p:sldId id="522" r:id="rId14"/>
    <p:sldId id="563" r:id="rId15"/>
    <p:sldId id="557" r:id="rId16"/>
    <p:sldId id="562" r:id="rId17"/>
    <p:sldId id="565" r:id="rId18"/>
    <p:sldId id="566" r:id="rId19"/>
    <p:sldId id="564" r:id="rId20"/>
    <p:sldId id="551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1" autoAdjust="0"/>
    <p:restoredTop sz="94660"/>
  </p:normalViewPr>
  <p:slideViewPr>
    <p:cSldViewPr snapToGrid="0">
      <p:cViewPr varScale="1">
        <p:scale>
          <a:sx n="67" d="100"/>
          <a:sy n="67" d="100"/>
        </p:scale>
        <p:origin x="6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3A96B-154C-446F-A656-12523322AFDC}" type="datetimeFigureOut">
              <a:rPr lang="en-AU" smtClean="0"/>
              <a:t>5/08/2019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A063D-749A-4653-AE55-5505D4437F7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5725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5AD8B-5E56-4B7F-B2EA-9B303210697A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3213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25AD8B-5E56-4B7F-B2EA-9B303210697A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122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8/5/2019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8/5/2019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909143" y="886084"/>
            <a:ext cx="9016032" cy="4371716"/>
          </a:xfrm>
        </p:spPr>
        <p:txBody>
          <a:bodyPr>
            <a:normAutofit fontScale="90000"/>
          </a:bodyPr>
          <a:lstStyle/>
          <a:p>
            <a:r>
              <a:rPr lang="en-AU" sz="4800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AU" sz="4800" b="1" dirty="0"/>
              <a:t>NEXT-GENERATION ANTI-MONEY LAUNDERING &amp; COUNTER-TERRORISM FINANCING SYSTEMS</a:t>
            </a:r>
            <a:br>
              <a:rPr lang="en-AU" sz="4800" b="1" dirty="0"/>
            </a:br>
            <a:br>
              <a:rPr lang="en-AU" sz="4800" dirty="0"/>
            </a:br>
            <a:r>
              <a:rPr lang="en-AU" sz="2800" dirty="0"/>
              <a:t>AUGUSTO (GUS/TOTI) Verzosa</a:t>
            </a:r>
            <a:br>
              <a:rPr lang="en-AU" sz="2800" dirty="0"/>
            </a:br>
            <a:r>
              <a:rPr lang="en-AU" sz="2800" dirty="0"/>
              <a:t>PRESIDENT, TALINOT</a:t>
            </a:r>
            <a:br>
              <a:rPr lang="en-AU" sz="4000" dirty="0"/>
            </a:br>
            <a:r>
              <a:rPr lang="en-AU" sz="2800" dirty="0"/>
              <a:t>20/08/2019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7B9D3-2CC0-4C69-A0D3-C1712E290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2DF08-8251-4FA3-A769-5ABD8A793F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2A5338-2DE7-40E9-ADA7-5518E3B10B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25" y="145023"/>
            <a:ext cx="11410949" cy="656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1190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125" y="213141"/>
            <a:ext cx="10039350" cy="931984"/>
          </a:xfrm>
        </p:spPr>
        <p:txBody>
          <a:bodyPr>
            <a:normAutofit/>
          </a:bodyPr>
          <a:lstStyle/>
          <a:p>
            <a:r>
              <a:rPr lang="en-US" b="1" dirty="0" err="1"/>
              <a:t>InNOVATION</a:t>
            </a:r>
            <a:r>
              <a:rPr lang="en-US" b="1" dirty="0"/>
              <a:t> IN FRESH METHODS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AE2EC-B21A-4E29-A4E2-E68AF9A87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874" y="1145125"/>
            <a:ext cx="10598002" cy="4536504"/>
          </a:xfrm>
        </p:spPr>
        <p:txBody>
          <a:bodyPr>
            <a:noAutofit/>
          </a:bodyPr>
          <a:lstStyle/>
          <a:p>
            <a:pPr lvl="2"/>
            <a:r>
              <a:rPr lang="en-US" sz="3200" dirty="0"/>
              <a:t>Sequence analysis</a:t>
            </a:r>
          </a:p>
          <a:p>
            <a:pPr lvl="2"/>
            <a:r>
              <a:rPr lang="en-US" sz="3200" dirty="0"/>
              <a:t>Pattern recognition</a:t>
            </a:r>
          </a:p>
          <a:p>
            <a:pPr lvl="2"/>
            <a:r>
              <a:rPr lang="en-US" sz="3200" dirty="0"/>
              <a:t>Network analysis</a:t>
            </a:r>
          </a:p>
          <a:p>
            <a:pPr lvl="2"/>
            <a:r>
              <a:rPr lang="en-US" sz="3200" dirty="0"/>
              <a:t>Social media mining</a:t>
            </a:r>
          </a:p>
          <a:p>
            <a:pPr lvl="2"/>
            <a:r>
              <a:rPr lang="en-US" sz="3200" dirty="0"/>
              <a:t>Genetic algorithms</a:t>
            </a:r>
          </a:p>
          <a:p>
            <a:pPr lvl="2"/>
            <a:r>
              <a:rPr lang="en-US" sz="3200" dirty="0"/>
              <a:t>Conjunction analytics</a:t>
            </a:r>
          </a:p>
          <a:p>
            <a:pPr lvl="2"/>
            <a:r>
              <a:rPr lang="en-US" sz="3200" dirty="0"/>
              <a:t>Colony analytics</a:t>
            </a:r>
          </a:p>
        </p:txBody>
      </p:sp>
    </p:spTree>
    <p:extLst>
      <p:ext uri="{BB962C8B-B14F-4D97-AF65-F5344CB8AC3E}">
        <p14:creationId xmlns:p14="http://schemas.microsoft.com/office/powerpoint/2010/main" val="299369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895" y="304193"/>
            <a:ext cx="12192000" cy="602517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3600" b="1" dirty="0"/>
              <a:t>   SEQUENCE ANALYSIS RESULTS – BANK TRANSACTIONS:</a:t>
            </a:r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                 </a:t>
            </a:r>
            <a:r>
              <a:rPr lang="en-US" b="1" dirty="0" err="1"/>
              <a:t>Domestic_Cash_Deposit-Offshore_ATM_Withdrawal</a:t>
            </a:r>
            <a:r>
              <a:rPr lang="en-US" b="1" dirty="0"/>
              <a:t> </a:t>
            </a:r>
            <a:r>
              <a:rPr lang="en-US" b="1" dirty="0">
                <a:solidFill>
                  <a:srgbClr val="FFCCFF"/>
                </a:solidFill>
              </a:rPr>
              <a:t>raises </a:t>
            </a:r>
            <a:r>
              <a:rPr lang="en-US" b="1" dirty="0" err="1">
                <a:solidFill>
                  <a:srgbClr val="FFCCFF"/>
                </a:solidFill>
              </a:rPr>
              <a:t>finance_red_flag</a:t>
            </a:r>
            <a:endParaRPr lang="en-US" b="1" dirty="0">
              <a:solidFill>
                <a:srgbClr val="FFCCFF"/>
              </a:solidFill>
            </a:endParaRPr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/>
              <a:t>     </a:t>
            </a:r>
            <a:r>
              <a:rPr lang="en-US" sz="2800" b="1" dirty="0"/>
              <a:t>Domestic Cash Deposit - Offshore ATM Withdrawal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CCFF"/>
                </a:solidFill>
              </a:rPr>
              <a:t>raises </a:t>
            </a:r>
            <a:r>
              <a:rPr lang="en-US" sz="2800" b="1" dirty="0" err="1">
                <a:solidFill>
                  <a:srgbClr val="FFCCFF"/>
                </a:solidFill>
              </a:rPr>
              <a:t>finance_transaction_red_flag</a:t>
            </a:r>
            <a:endParaRPr lang="en-US" sz="2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39" y="1030778"/>
            <a:ext cx="11524945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676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9104" y="2696881"/>
            <a:ext cx="6853792" cy="994172"/>
          </a:xfrm>
        </p:spPr>
        <p:txBody>
          <a:bodyPr>
            <a:normAutofit/>
          </a:bodyPr>
          <a:lstStyle/>
          <a:p>
            <a:r>
              <a:rPr lang="en-US" b="1" dirty="0"/>
              <a:t>CONJUNCTION ANALYTICS</a:t>
            </a:r>
          </a:p>
        </p:txBody>
      </p:sp>
    </p:spTree>
    <p:extLst>
      <p:ext uri="{BB962C8B-B14F-4D97-AF65-F5344CB8AC3E}">
        <p14:creationId xmlns:p14="http://schemas.microsoft.com/office/powerpoint/2010/main" val="13198998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CE3CE4-51D0-46AE-9FE9-B5B2A2E41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10">
            <a:extLst>
              <a:ext uri="{FF2B5EF4-FFF2-40B4-BE49-F238E27FC236}">
                <a16:creationId xmlns:a16="http://schemas.microsoft.com/office/drawing/2014/main" id="{4167B999-92B4-4AB2-8EE0-841CFB1965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00" y="546180"/>
            <a:ext cx="11994549" cy="5549820"/>
          </a:xfrm>
        </p:spPr>
      </p:pic>
    </p:spTree>
    <p:extLst>
      <p:ext uri="{BB962C8B-B14F-4D97-AF65-F5344CB8AC3E}">
        <p14:creationId xmlns:p14="http://schemas.microsoft.com/office/powerpoint/2010/main" val="17075698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77714" y="2744506"/>
            <a:ext cx="4636571" cy="994172"/>
          </a:xfrm>
        </p:spPr>
        <p:txBody>
          <a:bodyPr>
            <a:normAutofit/>
          </a:bodyPr>
          <a:lstStyle/>
          <a:p>
            <a:r>
              <a:rPr lang="en-US" b="1" dirty="0"/>
              <a:t>COLONY ANALYTICS</a:t>
            </a:r>
          </a:p>
        </p:txBody>
      </p:sp>
    </p:spTree>
    <p:extLst>
      <p:ext uri="{BB962C8B-B14F-4D97-AF65-F5344CB8AC3E}">
        <p14:creationId xmlns:p14="http://schemas.microsoft.com/office/powerpoint/2010/main" val="2389689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B8F0C8-1C17-4C21-BDF3-A990F1E5C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1412" y="1409700"/>
            <a:ext cx="9905999" cy="5095875"/>
          </a:xfrm>
        </p:spPr>
        <p:txBody>
          <a:bodyPr>
            <a:normAutofit/>
          </a:bodyPr>
          <a:lstStyle/>
          <a:p>
            <a:pPr lvl="0"/>
            <a:r>
              <a:rPr lang="en-AU" sz="2800" dirty="0"/>
              <a:t>The </a:t>
            </a:r>
            <a:r>
              <a:rPr lang="en-AU" sz="2800" b="1" dirty="0"/>
              <a:t>colony</a:t>
            </a:r>
            <a:r>
              <a:rPr lang="en-AU" sz="2800" dirty="0"/>
              <a:t> itself: a group of individuals defined by a set of relationships or interactions.</a:t>
            </a:r>
          </a:p>
          <a:p>
            <a:pPr lvl="0"/>
            <a:r>
              <a:rPr lang="en-AU" sz="2800" dirty="0"/>
              <a:t>The </a:t>
            </a:r>
            <a:r>
              <a:rPr lang="en-AU" sz="2800" b="1" dirty="0"/>
              <a:t>drones</a:t>
            </a:r>
            <a:r>
              <a:rPr lang="en-AU" sz="2800" dirty="0"/>
              <a:t>: the individuals belonging to a given colony.</a:t>
            </a:r>
          </a:p>
          <a:p>
            <a:pPr lvl="0"/>
            <a:r>
              <a:rPr lang="en-AU" sz="2800" dirty="0"/>
              <a:t>The </a:t>
            </a:r>
            <a:r>
              <a:rPr lang="en-AU" sz="2800" b="1" dirty="0"/>
              <a:t>queen</a:t>
            </a:r>
            <a:r>
              <a:rPr lang="en-AU" sz="2800" dirty="0"/>
              <a:t>: the drone or group of drones leading the colony.</a:t>
            </a:r>
          </a:p>
          <a:p>
            <a:pPr lvl="0"/>
            <a:r>
              <a:rPr lang="en-AU" sz="2800" dirty="0"/>
              <a:t>The </a:t>
            </a:r>
            <a:r>
              <a:rPr lang="en-AU" sz="2800" b="1" dirty="0"/>
              <a:t>workers</a:t>
            </a:r>
            <a:r>
              <a:rPr lang="en-AU" sz="2800" dirty="0"/>
              <a:t>: the drones performing work for or following instructions of the queen.</a:t>
            </a:r>
          </a:p>
          <a:p>
            <a:pPr lvl="0"/>
            <a:r>
              <a:rPr lang="en-AU" sz="2800" dirty="0"/>
              <a:t>The </a:t>
            </a:r>
            <a:r>
              <a:rPr lang="en-AU" sz="2800" b="1" dirty="0"/>
              <a:t>soldiers</a:t>
            </a:r>
            <a:r>
              <a:rPr lang="en-AU" sz="2800" dirty="0"/>
              <a:t>: the drones expanding the size of the colony through recruitment of new drones.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8670B66-BF2C-484A-A1DC-236726F98F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915007"/>
          </a:xfrm>
        </p:spPr>
        <p:txBody>
          <a:bodyPr>
            <a:normAutofit fontScale="90000"/>
          </a:bodyPr>
          <a:lstStyle/>
          <a:p>
            <a:r>
              <a:rPr lang="en-AU" dirty="0"/>
              <a:t>The players in a colony are:</a:t>
            </a:r>
            <a:br>
              <a:rPr lang="en-AU" dirty="0"/>
            </a:b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3077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81125" y="213141"/>
            <a:ext cx="10039350" cy="931984"/>
          </a:xfrm>
        </p:spPr>
        <p:txBody>
          <a:bodyPr>
            <a:normAutofit/>
          </a:bodyPr>
          <a:lstStyle/>
          <a:p>
            <a:r>
              <a:rPr lang="en-US" b="1" dirty="0"/>
              <a:t>APPROACH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AE2EC-B21A-4E29-A4E2-E68AF9A87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39874" y="1145125"/>
            <a:ext cx="10598002" cy="4536504"/>
          </a:xfrm>
        </p:spPr>
        <p:txBody>
          <a:bodyPr>
            <a:noAutofit/>
          </a:bodyPr>
          <a:lstStyle/>
          <a:p>
            <a:pPr lvl="2"/>
            <a:r>
              <a:rPr lang="en-US" sz="3200" dirty="0"/>
              <a:t>Discover a colony</a:t>
            </a:r>
          </a:p>
          <a:p>
            <a:pPr lvl="2"/>
            <a:r>
              <a:rPr lang="en-US" sz="3200" dirty="0"/>
              <a:t>Match colony behavior to known patterns</a:t>
            </a:r>
          </a:p>
          <a:p>
            <a:pPr lvl="2"/>
            <a:r>
              <a:rPr lang="en-US" sz="3200" dirty="0"/>
              <a:t>Discover new colony </a:t>
            </a:r>
            <a:r>
              <a:rPr lang="en-US" sz="3200" dirty="0" err="1"/>
              <a:t>behavioural</a:t>
            </a:r>
            <a:r>
              <a:rPr lang="en-US" sz="3200" dirty="0"/>
              <a:t> patterns</a:t>
            </a:r>
          </a:p>
          <a:p>
            <a:pPr lvl="2"/>
            <a:r>
              <a:rPr lang="en-US" sz="3200" dirty="0"/>
              <a:t>Predict future colony </a:t>
            </a:r>
            <a:r>
              <a:rPr lang="en-US" sz="3200" dirty="0" err="1"/>
              <a:t>behaviour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7820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4E4F6-195B-4A5A-9C47-57684AFD8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73E38B4C-BCEA-44FB-9965-5C5B5D7E01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64866" y="144156"/>
            <a:ext cx="9682545" cy="6375852"/>
          </a:xfrm>
        </p:spPr>
      </p:pic>
    </p:spTree>
    <p:extLst>
      <p:ext uri="{BB962C8B-B14F-4D97-AF65-F5344CB8AC3E}">
        <p14:creationId xmlns:p14="http://schemas.microsoft.com/office/powerpoint/2010/main" val="25420097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5B1DD-E4D8-4163-ABCA-59F8E8B77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D701365-532E-40FA-A933-1DFEBFEC41F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05" y="483795"/>
            <a:ext cx="11393213" cy="575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150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8113" y="126988"/>
            <a:ext cx="9905998" cy="1478570"/>
          </a:xfrm>
        </p:spPr>
        <p:txBody>
          <a:bodyPr>
            <a:normAutofit/>
          </a:bodyPr>
          <a:lstStyle/>
          <a:p>
            <a:r>
              <a:rPr lang="en-US" b="1" dirty="0"/>
              <a:t>Agenda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71475" y="1160748"/>
            <a:ext cx="11687176" cy="4536504"/>
          </a:xfrm>
        </p:spPr>
        <p:txBody>
          <a:bodyPr>
            <a:noAutofit/>
          </a:bodyPr>
          <a:lstStyle/>
          <a:p>
            <a:pPr lvl="2"/>
            <a:r>
              <a:rPr lang="en-US" sz="3200" dirty="0"/>
              <a:t>Emerging threats in ML-TF</a:t>
            </a:r>
          </a:p>
          <a:p>
            <a:pPr lvl="2"/>
            <a:r>
              <a:rPr lang="en-US" sz="3200" dirty="0"/>
              <a:t>Legacy AML-CTF systems – the need for reform</a:t>
            </a:r>
          </a:p>
          <a:p>
            <a:pPr lvl="2"/>
            <a:r>
              <a:rPr lang="en-US" sz="3200" dirty="0"/>
              <a:t>Paradigm shift to end-to-end typology-based holistic approach </a:t>
            </a:r>
          </a:p>
          <a:p>
            <a:pPr lvl="2"/>
            <a:r>
              <a:rPr lang="en-US" sz="3200" dirty="0"/>
              <a:t>Introducing architecture as foundation</a:t>
            </a:r>
          </a:p>
          <a:p>
            <a:pPr lvl="2"/>
            <a:r>
              <a:rPr lang="en-US" sz="3200" dirty="0"/>
              <a:t>The innovation in fresh methods</a:t>
            </a:r>
          </a:p>
          <a:p>
            <a:pPr lvl="2"/>
            <a:r>
              <a:rPr lang="en-US" sz="3200" dirty="0"/>
              <a:t>Conjunction analytics – the first weapon</a:t>
            </a:r>
          </a:p>
          <a:p>
            <a:pPr lvl="2"/>
            <a:r>
              <a:rPr lang="en-US" sz="3200" dirty="0"/>
              <a:t>Colony analytics – the second weapon</a:t>
            </a:r>
          </a:p>
        </p:txBody>
      </p:sp>
    </p:spTree>
    <p:extLst>
      <p:ext uri="{BB962C8B-B14F-4D97-AF65-F5344CB8AC3E}">
        <p14:creationId xmlns:p14="http://schemas.microsoft.com/office/powerpoint/2010/main" val="1300836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023443" y="1648085"/>
            <a:ext cx="7920037" cy="1823778"/>
          </a:xfrm>
        </p:spPr>
        <p:txBody>
          <a:bodyPr>
            <a:normAutofit/>
          </a:bodyPr>
          <a:lstStyle/>
          <a:p>
            <a:r>
              <a:rPr lang="en-AU" sz="4800" dirty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en-AU" sz="4800" b="1" dirty="0" err="1"/>
              <a:t>ThANK</a:t>
            </a:r>
            <a:r>
              <a:rPr lang="en-AU" sz="4800" b="1" dirty="0"/>
              <a:t> YOU!</a:t>
            </a:r>
            <a:br>
              <a:rPr lang="en-AU" sz="4800" dirty="0"/>
            </a:br>
            <a:endParaRPr lang="en-AU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2023443" y="3286126"/>
            <a:ext cx="58864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/>
              <a:t>augusto_verzosa@yahoo.com</a:t>
            </a:r>
          </a:p>
        </p:txBody>
      </p:sp>
    </p:spTree>
    <p:extLst>
      <p:ext uri="{BB962C8B-B14F-4D97-AF65-F5344CB8AC3E}">
        <p14:creationId xmlns:p14="http://schemas.microsoft.com/office/powerpoint/2010/main" val="1882333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EMERGING THREATS IN ML-CTF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9098" y="1700808"/>
            <a:ext cx="9783366" cy="4536504"/>
          </a:xfrm>
        </p:spPr>
        <p:txBody>
          <a:bodyPr>
            <a:noAutofit/>
          </a:bodyPr>
          <a:lstStyle/>
          <a:p>
            <a:pPr lvl="2"/>
            <a:r>
              <a:rPr lang="en-US" sz="3200" dirty="0"/>
              <a:t>New typologies: e.g. cryptocurrencies</a:t>
            </a:r>
          </a:p>
          <a:p>
            <a:pPr lvl="2"/>
            <a:r>
              <a:rPr lang="en-US" sz="3200" dirty="0"/>
              <a:t>State-sponsored ML/TF</a:t>
            </a:r>
          </a:p>
          <a:p>
            <a:pPr lvl="2"/>
            <a:r>
              <a:rPr lang="en-US" sz="3200" dirty="0"/>
              <a:t>Cybersecurity attacks: e.g. ransomware</a:t>
            </a:r>
          </a:p>
          <a:p>
            <a:pPr marL="914400" lvl="2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40136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075" y="1098966"/>
            <a:ext cx="10039350" cy="931984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AML-CTF LEGACY SYSTEMS – THE NEED FOR REFORM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AE2EC-B21A-4E29-A4E2-E68AF9A87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423" y="2205633"/>
            <a:ext cx="10598002" cy="4536504"/>
          </a:xfrm>
        </p:spPr>
        <p:txBody>
          <a:bodyPr>
            <a:noAutofit/>
          </a:bodyPr>
          <a:lstStyle/>
          <a:p>
            <a:pPr lvl="2"/>
            <a:r>
              <a:rPr lang="en-US" sz="3200" dirty="0"/>
              <a:t>Rule-based siloes rather than holistic</a:t>
            </a:r>
          </a:p>
          <a:p>
            <a:pPr lvl="2"/>
            <a:r>
              <a:rPr lang="en-US" sz="3200" dirty="0"/>
              <a:t>Simple algorithms attempt to detect complex </a:t>
            </a:r>
            <a:r>
              <a:rPr lang="en-US" sz="3200" dirty="0" err="1"/>
              <a:t>behaviour</a:t>
            </a:r>
            <a:endParaRPr lang="en-US" sz="3200" dirty="0"/>
          </a:p>
          <a:p>
            <a:pPr lvl="2"/>
            <a:r>
              <a:rPr lang="en-US" sz="3200" dirty="0"/>
              <a:t>Reactive batch rather than proactive real-time</a:t>
            </a:r>
          </a:p>
          <a:p>
            <a:pPr lvl="2"/>
            <a:r>
              <a:rPr lang="en-US" sz="3200" dirty="0"/>
              <a:t>Lack the ability to learn new patterns</a:t>
            </a:r>
          </a:p>
        </p:txBody>
      </p:sp>
    </p:spTree>
    <p:extLst>
      <p:ext uri="{BB962C8B-B14F-4D97-AF65-F5344CB8AC3E}">
        <p14:creationId xmlns:p14="http://schemas.microsoft.com/office/powerpoint/2010/main" val="357040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075" y="1098966"/>
            <a:ext cx="10039350" cy="931984"/>
          </a:xfrm>
        </p:spPr>
        <p:txBody>
          <a:bodyPr>
            <a:normAutofit/>
          </a:bodyPr>
          <a:lstStyle/>
          <a:p>
            <a:r>
              <a:rPr lang="en-US" b="1" dirty="0"/>
              <a:t>END-TO-END TYPOLOGY-BASED APPROACH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AE2EC-B21A-4E29-A4E2-E68AF9A87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423" y="2205633"/>
            <a:ext cx="10598002" cy="4536504"/>
          </a:xfrm>
        </p:spPr>
        <p:txBody>
          <a:bodyPr>
            <a:noAutofit/>
          </a:bodyPr>
          <a:lstStyle/>
          <a:p>
            <a:pPr lvl="2"/>
            <a:r>
              <a:rPr lang="en-US" sz="3200" dirty="0"/>
              <a:t>Treat known typologies as business processes</a:t>
            </a:r>
          </a:p>
          <a:p>
            <a:pPr lvl="2"/>
            <a:r>
              <a:rPr lang="en-US" sz="3200" dirty="0"/>
              <a:t>Use these processes to guide the build of systems</a:t>
            </a:r>
          </a:p>
          <a:p>
            <a:pPr lvl="2"/>
            <a:r>
              <a:rPr lang="en-US" sz="3200" dirty="0"/>
              <a:t>Discover new typologies through special methods</a:t>
            </a:r>
          </a:p>
        </p:txBody>
      </p:sp>
    </p:spTree>
    <p:extLst>
      <p:ext uri="{BB962C8B-B14F-4D97-AF65-F5344CB8AC3E}">
        <p14:creationId xmlns:p14="http://schemas.microsoft.com/office/powerpoint/2010/main" val="24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9FFB541B-9583-4665-BF52-411919DA83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3188" y="123825"/>
            <a:ext cx="8584762" cy="6454710"/>
          </a:xfr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D2D666D-9F3C-47E9-B8D8-3BF6C3368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3196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536991"/>
            <a:ext cx="10039350" cy="931984"/>
          </a:xfrm>
        </p:spPr>
        <p:txBody>
          <a:bodyPr>
            <a:normAutofit/>
          </a:bodyPr>
          <a:lstStyle/>
          <a:p>
            <a:r>
              <a:rPr lang="en-US" b="1" dirty="0"/>
              <a:t>ARCHITECTURE AS FOUNDATION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9AE2EC-B21A-4E29-A4E2-E68AF9A87D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523" y="1586508"/>
            <a:ext cx="10598002" cy="4536504"/>
          </a:xfrm>
        </p:spPr>
        <p:txBody>
          <a:bodyPr>
            <a:noAutofit/>
          </a:bodyPr>
          <a:lstStyle/>
          <a:p>
            <a:pPr lvl="2"/>
            <a:r>
              <a:rPr lang="en-US" sz="3200" dirty="0"/>
              <a:t>Typologies comprise the business architecture</a:t>
            </a:r>
          </a:p>
          <a:p>
            <a:pPr lvl="2"/>
            <a:r>
              <a:rPr lang="en-US" sz="3200" dirty="0"/>
              <a:t>Typologies drive information needs – the data architecture</a:t>
            </a:r>
          </a:p>
          <a:p>
            <a:pPr lvl="2"/>
            <a:r>
              <a:rPr lang="en-US" sz="3200" dirty="0"/>
              <a:t>Data needs/architecture drive the shape and nature of systems – the systems architecture</a:t>
            </a:r>
          </a:p>
        </p:txBody>
      </p:sp>
    </p:spTree>
    <p:extLst>
      <p:ext uri="{BB962C8B-B14F-4D97-AF65-F5344CB8AC3E}">
        <p14:creationId xmlns:p14="http://schemas.microsoft.com/office/powerpoint/2010/main" val="1928576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36A98E-45F7-4315-A71D-271C70A75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F6AE2093-0882-4BFA-9C69-1680E4262D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10" y="781050"/>
            <a:ext cx="11529780" cy="5048250"/>
          </a:xfrm>
        </p:spPr>
      </p:pic>
    </p:spTree>
    <p:extLst>
      <p:ext uri="{BB962C8B-B14F-4D97-AF65-F5344CB8AC3E}">
        <p14:creationId xmlns:p14="http://schemas.microsoft.com/office/powerpoint/2010/main" val="39197475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83D56-5820-4A25-812C-7B4EBA313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407F0BFE-DEB3-41F7-963F-4516217EEC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60" y="524748"/>
            <a:ext cx="11622446" cy="5714733"/>
          </a:xfrm>
        </p:spPr>
      </p:pic>
    </p:spTree>
    <p:extLst>
      <p:ext uri="{BB962C8B-B14F-4D97-AF65-F5344CB8AC3E}">
        <p14:creationId xmlns:p14="http://schemas.microsoft.com/office/powerpoint/2010/main" val="25816859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9937</TotalTime>
  <Words>336</Words>
  <Application>Microsoft Office PowerPoint</Application>
  <PresentationFormat>Widescreen</PresentationFormat>
  <Paragraphs>64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Tw Cen MT</vt:lpstr>
      <vt:lpstr>Circuit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NEXT-GENERATION ANTI-MONEY LAUNDERING &amp; COUNTER-TERRORISM FINANCING SYSTEMS  AUGUSTO (GUS/TOTI) Verzosa PRESIDENT, TALINOT 20/08/2019</vt:lpstr>
      <vt:lpstr>Agenda</vt:lpstr>
      <vt:lpstr>EMERGING THREATS IN ML-CTF</vt:lpstr>
      <vt:lpstr>AML-CTF LEGACY SYSTEMS – THE NEED FOR REFORM</vt:lpstr>
      <vt:lpstr>END-TO-END TYPOLOGY-BASED APPROACH</vt:lpstr>
      <vt:lpstr>PowerPoint Presentation</vt:lpstr>
      <vt:lpstr>ARCHITECTURE AS FOUNDATION</vt:lpstr>
      <vt:lpstr>PowerPoint Presentation</vt:lpstr>
      <vt:lpstr>PowerPoint Presentation</vt:lpstr>
      <vt:lpstr>PowerPoint Presentation</vt:lpstr>
      <vt:lpstr>InNOVATION IN FRESH METHODS</vt:lpstr>
      <vt:lpstr>PowerPoint Presentation</vt:lpstr>
      <vt:lpstr>CONJUNCTION ANALYTICS</vt:lpstr>
      <vt:lpstr>PowerPoint Presentation</vt:lpstr>
      <vt:lpstr>COLONY ANALYTICS</vt:lpstr>
      <vt:lpstr>The players in a colony are: </vt:lpstr>
      <vt:lpstr>APPROACH</vt:lpstr>
      <vt:lpstr>PowerPoint Presentation</vt:lpstr>
      <vt:lpstr>PowerPoint Presentation</vt:lpstr>
      <vt:lpstr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Gus</dc:creator>
  <cp:lastModifiedBy>Gus Verzosa</cp:lastModifiedBy>
  <cp:revision>71</cp:revision>
  <dcterms:created xsi:type="dcterms:W3CDTF">2018-08-06T05:22:30Z</dcterms:created>
  <dcterms:modified xsi:type="dcterms:W3CDTF">2019-08-05T12:08:36Z</dcterms:modified>
</cp:coreProperties>
</file>