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46"/>
  </p:normalViewPr>
  <p:slideViewPr>
    <p:cSldViewPr snapToGrid="0" snapToObjects="1">
      <p:cViewPr varScale="1">
        <p:scale>
          <a:sx n="107" d="100"/>
          <a:sy n="107" d="100"/>
        </p:scale>
        <p:origin x="20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8/19/19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t>8/19/19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t>8/19/19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t>8/19/19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8/19/19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t>8/19/19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t>8/19/19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t>8/19/19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t>8/19/19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E4249-C0D0-4B06-8692-E8BB871AF643}" type="datetimeFigureOut">
              <a:rPr lang="en-US" dirty="0"/>
              <a:t>8/19/19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042B0DB6-F5C7-45FB-8CF3-31B45F9C2DAC}" type="datetimeFigureOut">
              <a:rPr lang="en-US" dirty="0"/>
              <a:t>8/19/19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t>8/19/19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EFFFF2-9EB4-4B6C-B9F8-2BA3EF89A2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307017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D65299F-028F-4AFC-B46A-8DB33E20FE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70172" y="0"/>
            <a:ext cx="912182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AC87F6E-526A-49B5-995D-42DB656594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7423" y="1443035"/>
            <a:ext cx="3971932" cy="3971930"/>
          </a:xfrm>
          <a:prstGeom prst="ellipse">
            <a:avLst/>
          </a:prstGeom>
          <a:solidFill>
            <a:srgbClr val="FFFFFF"/>
          </a:solidFill>
          <a:ln w="317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873" y="1586484"/>
            <a:ext cx="3685032" cy="368503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lIns="182880" tIns="182880" rIns="182880" bIns="182880" rtlCol="0" anchor="ctr">
            <a:normAutofit fontScale="90000"/>
          </a:bodyPr>
          <a:lstStyle/>
          <a:p>
            <a:r>
              <a:rPr lang="en-US" sz="2800" kern="1200" cap="all" spc="200" baseline="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Threats and Challenges Posed By Social Media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91695" y="1402080"/>
            <a:ext cx="5320696" cy="405384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 algn="l">
              <a:buFont typeface="Arial" panose="020B0604020202020204" pitchFamily="34" charset="0"/>
              <a:buChar char="•"/>
            </a:pPr>
            <a:r>
              <a:rPr lang="en-US" b="1">
                <a:solidFill>
                  <a:schemeClr val="tx1">
                    <a:lumMod val="85000"/>
                    <a:lumOff val="15000"/>
                  </a:schemeClr>
                </a:solidFill>
              </a:rPr>
              <a:t>Dr. Kelly Sundberg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Associate Professor, Mount Royal University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endParaRPr lang="en-US" b="1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b="1">
                <a:solidFill>
                  <a:schemeClr val="tx1">
                    <a:lumMod val="85000"/>
                    <a:lumOff val="15000"/>
                  </a:schemeClr>
                </a:solidFill>
              </a:rPr>
              <a:t>Dr. Christina Witt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Homicide Detective, Calgary Police Service </a:t>
            </a:r>
          </a:p>
        </p:txBody>
      </p:sp>
    </p:spTree>
    <p:extLst>
      <p:ext uri="{BB962C8B-B14F-4D97-AF65-F5344CB8AC3E}">
        <p14:creationId xmlns:p14="http://schemas.microsoft.com/office/powerpoint/2010/main" val="17628909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7">
            <a:extLst>
              <a:ext uri="{FF2B5EF4-FFF2-40B4-BE49-F238E27FC236}">
                <a16:creationId xmlns:a16="http://schemas.microsoft.com/office/drawing/2014/main" id="{9A3764AE-D7B7-4CB5-A0E1-2885E4598A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7563" y="2099144"/>
            <a:ext cx="3610691" cy="2673194"/>
          </a:xfr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Today’s Technological Reality</a:t>
            </a:r>
          </a:p>
        </p:txBody>
      </p:sp>
      <p:sp useBgFill="1">
        <p:nvSpPr>
          <p:cNvPr id="15" name="Rectangle 9">
            <a:extLst>
              <a:ext uri="{FF2B5EF4-FFF2-40B4-BE49-F238E27FC236}">
                <a16:creationId xmlns:a16="http://schemas.microsoft.com/office/drawing/2014/main" id="{329C095C-3AB6-49D8-9436-3672566FEE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296" y="0"/>
            <a:ext cx="753770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97763" y="973600"/>
            <a:ext cx="5826919" cy="4924280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3200" dirty="0">
                <a:solidFill>
                  <a:schemeClr val="tx1"/>
                </a:solidFill>
              </a:rPr>
              <a:t>Smartphones, social media, facial recognition technologies &amp; artificial intelligence </a:t>
            </a:r>
            <a:r>
              <a:rPr lang="en-CA" sz="3200" dirty="0">
                <a:solidFill>
                  <a:schemeClr val="tx1"/>
                </a:solidFill>
              </a:rPr>
              <a:t>all have resulted in</a:t>
            </a:r>
            <a:r>
              <a:rPr lang="en-US" sz="3200" dirty="0">
                <a:solidFill>
                  <a:schemeClr val="tx1"/>
                </a:solidFill>
              </a:rPr>
              <a:t> humankind becoming more interconnected then any other period in history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3752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A3764AE-D7B7-4CB5-A0E1-2885E4598A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7563" y="2099144"/>
            <a:ext cx="3610691" cy="2673194"/>
          </a:xfr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Overview</a:t>
            </a: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29C095C-3AB6-49D8-9436-3672566FEE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296" y="0"/>
            <a:ext cx="753770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97763" y="973600"/>
            <a:ext cx="5826919" cy="4924280"/>
          </a:xfrm>
        </p:spPr>
        <p:txBody>
          <a:bodyPr anchor="ctr">
            <a:normAutofit/>
          </a:bodyPr>
          <a:lstStyle/>
          <a:p>
            <a:pPr lvl="2">
              <a:spcBef>
                <a:spcPts val="1600"/>
              </a:spcBef>
              <a:spcAft>
                <a:spcPts val="1200"/>
              </a:spcAft>
            </a:pPr>
            <a:r>
              <a:rPr lang="en-US" sz="2400" b="1" dirty="0">
                <a:solidFill>
                  <a:schemeClr val="tx1"/>
                </a:solidFill>
              </a:rPr>
              <a:t>Origins of undercover operators</a:t>
            </a:r>
          </a:p>
          <a:p>
            <a:pPr lvl="2">
              <a:spcBef>
                <a:spcPts val="1600"/>
              </a:spcBef>
              <a:spcAft>
                <a:spcPts val="1200"/>
              </a:spcAft>
            </a:pPr>
            <a:r>
              <a:rPr lang="en-US" sz="2400" b="1" dirty="0">
                <a:solidFill>
                  <a:schemeClr val="tx1"/>
                </a:solidFill>
              </a:rPr>
              <a:t>Rise of telecommunications &amp; social media</a:t>
            </a:r>
          </a:p>
          <a:p>
            <a:pPr lvl="2">
              <a:spcBef>
                <a:spcPts val="1600"/>
              </a:spcBef>
              <a:spcAft>
                <a:spcPts val="1200"/>
              </a:spcAft>
            </a:pPr>
            <a:r>
              <a:rPr lang="en-US" sz="2400" b="1" dirty="0">
                <a:solidFill>
                  <a:schemeClr val="tx1"/>
                </a:solidFill>
              </a:rPr>
              <a:t>Challenges faced by law enforcement and intelligence agencies</a:t>
            </a:r>
            <a:endParaRPr lang="en-AU" sz="2400" b="1" dirty="0">
              <a:solidFill>
                <a:schemeClr val="tx1"/>
              </a:solidFill>
            </a:endParaRPr>
          </a:p>
          <a:p>
            <a:pPr lvl="2">
              <a:spcBef>
                <a:spcPts val="1600"/>
              </a:spcBef>
              <a:spcAft>
                <a:spcPts val="1200"/>
              </a:spcAft>
            </a:pPr>
            <a:r>
              <a:rPr lang="en-AU" sz="2400" b="1" dirty="0">
                <a:solidFill>
                  <a:schemeClr val="tx1"/>
                </a:solidFill>
              </a:rPr>
              <a:t>Adapting to technological advancements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5097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A3764AE-D7B7-4CB5-A0E1-2885E4598A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7563" y="2099144"/>
            <a:ext cx="3610691" cy="2673194"/>
          </a:xfr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Cyber Revolution</a:t>
            </a: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29C095C-3AB6-49D8-9436-3672566FEE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296" y="0"/>
            <a:ext cx="753770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97763" y="973600"/>
            <a:ext cx="5826919" cy="4924280"/>
          </a:xfrm>
        </p:spPr>
        <p:txBody>
          <a:bodyPr anchor="ctr">
            <a:normAutofit/>
          </a:bodyPr>
          <a:lstStyle/>
          <a:p>
            <a:pPr>
              <a:spcBef>
                <a:spcPts val="1600"/>
              </a:spcBef>
              <a:spcAft>
                <a:spcPts val="1200"/>
              </a:spcAft>
            </a:pPr>
            <a:r>
              <a:rPr lang="en-US" sz="2400" b="1" dirty="0">
                <a:solidFill>
                  <a:schemeClr val="tx1"/>
                </a:solidFill>
              </a:rPr>
              <a:t>Emergence of personal cell phones, &amp; social media platforms</a:t>
            </a:r>
          </a:p>
          <a:p>
            <a:pPr>
              <a:spcBef>
                <a:spcPts val="1600"/>
              </a:spcBef>
              <a:spcAft>
                <a:spcPts val="1200"/>
              </a:spcAft>
            </a:pPr>
            <a:r>
              <a:rPr lang="en-US" sz="2400" b="1" dirty="0">
                <a:solidFill>
                  <a:schemeClr val="tx1"/>
                </a:solidFill>
              </a:rPr>
              <a:t> facial recognition &amp; other biometric technology</a:t>
            </a: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8348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A3764AE-D7B7-4CB5-A0E1-2885E4598A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7563" y="2099144"/>
            <a:ext cx="3610691" cy="2673194"/>
          </a:xfr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Challenges for Law Enforcement &amp; Intelligence Agencies</a:t>
            </a: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29C095C-3AB6-49D8-9436-3672566FEE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296" y="0"/>
            <a:ext cx="753770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97763" y="973600"/>
            <a:ext cx="5826919" cy="4924280"/>
          </a:xfrm>
        </p:spPr>
        <p:txBody>
          <a:bodyPr anchor="ctr">
            <a:normAutofit/>
          </a:bodyPr>
          <a:lstStyle/>
          <a:p>
            <a:pPr>
              <a:spcBef>
                <a:spcPts val="1600"/>
              </a:spcBef>
              <a:spcAft>
                <a:spcPts val="1200"/>
              </a:spcAft>
            </a:pPr>
            <a:r>
              <a:rPr lang="en-US" sz="2400" b="1" dirty="0">
                <a:solidFill>
                  <a:schemeClr val="tx1"/>
                </a:solidFill>
              </a:rPr>
              <a:t>Travelling under covert identities with facial recognition</a:t>
            </a:r>
          </a:p>
          <a:p>
            <a:pPr>
              <a:spcBef>
                <a:spcPts val="1600"/>
              </a:spcBef>
              <a:spcAft>
                <a:spcPts val="1200"/>
              </a:spcAft>
            </a:pPr>
            <a:r>
              <a:rPr lang="en-US" sz="2400" b="1" dirty="0">
                <a:solidFill>
                  <a:schemeClr val="tx1"/>
                </a:solidFill>
              </a:rPr>
              <a:t>Maintaining undercover &amp; covert identities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63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A3764AE-D7B7-4CB5-A0E1-2885E4598A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7563" y="2099144"/>
            <a:ext cx="3610691" cy="2673194"/>
          </a:xfr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Challenges for Law Enforcement &amp; Intelligence Agencies</a:t>
            </a: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29C095C-3AB6-49D8-9436-3672566FEE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296" y="0"/>
            <a:ext cx="753770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97763" y="973600"/>
            <a:ext cx="5826919" cy="4924280"/>
          </a:xfrm>
        </p:spPr>
        <p:txBody>
          <a:bodyPr anchor="ctr">
            <a:normAutofit lnSpcReduction="10000"/>
          </a:bodyPr>
          <a:lstStyle/>
          <a:p>
            <a:pPr>
              <a:spcBef>
                <a:spcPts val="1600"/>
              </a:spcBef>
              <a:spcAft>
                <a:spcPts val="1200"/>
              </a:spcAft>
            </a:pPr>
            <a:r>
              <a:rPr lang="en-US" sz="2800" b="1" dirty="0">
                <a:solidFill>
                  <a:schemeClr val="tx1"/>
                </a:solidFill>
              </a:rPr>
              <a:t>Backstopping</a:t>
            </a:r>
          </a:p>
          <a:p>
            <a:pPr lvl="1">
              <a:spcBef>
                <a:spcPts val="1600"/>
              </a:spcBef>
              <a:spcAft>
                <a:spcPts val="1200"/>
              </a:spcAft>
            </a:pPr>
            <a:r>
              <a:rPr lang="en-US" sz="2400" b="1" dirty="0">
                <a:solidFill>
                  <a:schemeClr val="tx1"/>
                </a:solidFill>
              </a:rPr>
              <a:t>Costs and resources to build cover stories</a:t>
            </a:r>
          </a:p>
          <a:p>
            <a:pPr lvl="1">
              <a:spcBef>
                <a:spcPts val="1600"/>
              </a:spcBef>
              <a:spcAft>
                <a:spcPts val="1200"/>
              </a:spcAft>
            </a:pPr>
            <a:r>
              <a:rPr lang="en-US" sz="2400" b="1" dirty="0">
                <a:solidFill>
                  <a:schemeClr val="tx1"/>
                </a:solidFill>
              </a:rPr>
              <a:t>Shelf life of any one undercover identity</a:t>
            </a:r>
          </a:p>
          <a:p>
            <a:pPr>
              <a:spcBef>
                <a:spcPts val="1600"/>
              </a:spcBef>
              <a:spcAft>
                <a:spcPts val="1200"/>
              </a:spcAft>
            </a:pPr>
            <a:r>
              <a:rPr lang="en-US" sz="2800" b="1" dirty="0">
                <a:solidFill>
                  <a:schemeClr val="tx1"/>
                </a:solidFill>
              </a:rPr>
              <a:t>Court disclosure &amp; </a:t>
            </a:r>
            <a:r>
              <a:rPr lang="en-US" sz="2800" b="1" dirty="0" err="1">
                <a:solidFill>
                  <a:schemeClr val="tx1"/>
                </a:solidFill>
              </a:rPr>
              <a:t>testimon</a:t>
            </a:r>
            <a:endParaRPr lang="en-US" sz="2800" b="1" dirty="0">
              <a:solidFill>
                <a:schemeClr val="tx1"/>
              </a:solidFill>
            </a:endParaRPr>
          </a:p>
          <a:p>
            <a:pPr>
              <a:spcBef>
                <a:spcPts val="1600"/>
              </a:spcBef>
              <a:spcAft>
                <a:spcPts val="1200"/>
              </a:spcAft>
            </a:pPr>
            <a:r>
              <a:rPr lang="en-US" sz="2800" b="1" dirty="0">
                <a:solidFill>
                  <a:schemeClr val="tx1"/>
                </a:solidFill>
              </a:rPr>
              <a:t>Facial recognition </a:t>
            </a:r>
            <a:r>
              <a:rPr lang="mr-IN" sz="2800" b="1" dirty="0">
                <a:solidFill>
                  <a:schemeClr val="tx1"/>
                </a:solidFill>
              </a:rPr>
              <a:t>–</a:t>
            </a:r>
            <a:r>
              <a:rPr lang="en-US" sz="2800" b="1" dirty="0">
                <a:solidFill>
                  <a:schemeClr val="tx1"/>
                </a:solidFill>
              </a:rPr>
              <a:t> ease of linking undercover &amp; personal identities</a:t>
            </a:r>
          </a:p>
        </p:txBody>
      </p:sp>
    </p:spTree>
    <p:extLst>
      <p:ext uri="{BB962C8B-B14F-4D97-AF65-F5344CB8AC3E}">
        <p14:creationId xmlns:p14="http://schemas.microsoft.com/office/powerpoint/2010/main" val="7687077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A3764AE-D7B7-4CB5-A0E1-2885E4598A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7563" y="2099144"/>
            <a:ext cx="3610691" cy="2673194"/>
          </a:xfr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Reducing Law Enforcement &amp; Intelligence Agencies Vulnerabilities</a:t>
            </a: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29C095C-3AB6-49D8-9436-3672566FEE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296" y="0"/>
            <a:ext cx="753770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97763" y="973600"/>
            <a:ext cx="5826919" cy="4924280"/>
          </a:xfrm>
        </p:spPr>
        <p:txBody>
          <a:bodyPr anchor="ctr">
            <a:normAutofit/>
          </a:bodyPr>
          <a:lstStyle/>
          <a:p>
            <a:pPr>
              <a:spcBef>
                <a:spcPts val="1600"/>
              </a:spcBef>
              <a:spcAft>
                <a:spcPts val="1200"/>
              </a:spcAft>
            </a:pPr>
            <a:r>
              <a:rPr lang="en-US" sz="2400" b="1" dirty="0">
                <a:solidFill>
                  <a:schemeClr val="tx1"/>
                </a:solidFill>
              </a:rPr>
              <a:t>Education</a:t>
            </a:r>
          </a:p>
          <a:p>
            <a:pPr>
              <a:spcBef>
                <a:spcPts val="1600"/>
              </a:spcBef>
              <a:spcAft>
                <a:spcPts val="1200"/>
              </a:spcAft>
            </a:pPr>
            <a:r>
              <a:rPr lang="en-US" sz="2400" b="1" dirty="0">
                <a:solidFill>
                  <a:schemeClr val="tx1"/>
                </a:solidFill>
              </a:rPr>
              <a:t>Awareness</a:t>
            </a:r>
          </a:p>
          <a:p>
            <a:pPr>
              <a:spcBef>
                <a:spcPts val="1600"/>
              </a:spcBef>
              <a:spcAft>
                <a:spcPts val="1200"/>
              </a:spcAft>
            </a:pPr>
            <a:r>
              <a:rPr lang="en-US" sz="2400" b="1" dirty="0">
                <a:solidFill>
                  <a:schemeClr val="tx1"/>
                </a:solidFill>
              </a:rPr>
              <a:t>Buy in from current &amp; future operators</a:t>
            </a:r>
          </a:p>
          <a:p>
            <a:pPr>
              <a:spcBef>
                <a:spcPts val="1600"/>
              </a:spcBef>
              <a:spcAft>
                <a:spcPts val="1200"/>
              </a:spcAft>
            </a:pPr>
            <a:r>
              <a:rPr lang="en-US" sz="2400" b="1" dirty="0">
                <a:solidFill>
                  <a:schemeClr val="tx1"/>
                </a:solidFill>
              </a:rPr>
              <a:t>Building cyber profiles </a:t>
            </a:r>
            <a:r>
              <a:rPr lang="mr-IN" sz="2400" b="1" dirty="0">
                <a:solidFill>
                  <a:schemeClr val="tx1"/>
                </a:solidFill>
              </a:rPr>
              <a:t>–</a:t>
            </a:r>
            <a:r>
              <a:rPr lang="en-US" sz="2400" b="1" dirty="0">
                <a:solidFill>
                  <a:schemeClr val="tx1"/>
                </a:solidFill>
              </a:rPr>
              <a:t> backstopping</a:t>
            </a:r>
          </a:p>
          <a:p>
            <a:pPr>
              <a:spcBef>
                <a:spcPts val="1600"/>
              </a:spcBef>
              <a:spcAft>
                <a:spcPts val="1200"/>
              </a:spcAft>
            </a:pPr>
            <a:r>
              <a:rPr lang="en-US" sz="2400" b="1" dirty="0">
                <a:solidFill>
                  <a:schemeClr val="tx1"/>
                </a:solidFill>
              </a:rPr>
              <a:t>Formulating best practices </a:t>
            </a:r>
            <a:r>
              <a:rPr lang="mr-IN" sz="2400" b="1" dirty="0">
                <a:solidFill>
                  <a:schemeClr val="tx1"/>
                </a:solidFill>
              </a:rPr>
              <a:t>–</a:t>
            </a:r>
            <a:r>
              <a:rPr lang="en-US" sz="2400" b="1" dirty="0">
                <a:solidFill>
                  <a:schemeClr val="tx1"/>
                </a:solidFill>
              </a:rPr>
              <a:t> interagency cooperation to build these best practices</a:t>
            </a:r>
          </a:p>
        </p:txBody>
      </p:sp>
    </p:spTree>
    <p:extLst>
      <p:ext uri="{BB962C8B-B14F-4D97-AF65-F5344CB8AC3E}">
        <p14:creationId xmlns:p14="http://schemas.microsoft.com/office/powerpoint/2010/main" val="36221974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A3764AE-D7B7-4CB5-A0E1-2885E4598A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7563" y="2099144"/>
            <a:ext cx="3610691" cy="2673194"/>
          </a:xfr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Discussion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29C095C-3AB6-49D8-9436-3672566FEE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296" y="0"/>
            <a:ext cx="753770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97763" y="973600"/>
            <a:ext cx="5826919" cy="4924280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chemeClr val="tx1"/>
                </a:solidFill>
              </a:rPr>
              <a:t>We strongly believe that the global law enforcement and intelligence communities must come together and emulate the historic successes </a:t>
            </a:r>
            <a:r>
              <a:rPr lang="en-US" sz="2400" b="1" dirty="0" err="1">
                <a:solidFill>
                  <a:schemeClr val="tx1"/>
                </a:solidFill>
              </a:rPr>
              <a:t>realised</a:t>
            </a:r>
            <a:r>
              <a:rPr lang="en-US" sz="2400" b="1" dirty="0">
                <a:solidFill>
                  <a:schemeClr val="tx1"/>
                </a:solidFill>
              </a:rPr>
              <a:t> through Camp X. </a:t>
            </a:r>
          </a:p>
        </p:txBody>
      </p:sp>
    </p:spTree>
    <p:extLst>
      <p:ext uri="{BB962C8B-B14F-4D97-AF65-F5344CB8AC3E}">
        <p14:creationId xmlns:p14="http://schemas.microsoft.com/office/powerpoint/2010/main" val="27401391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EFFFF2-9EB4-4B6C-B9F8-2BA3EF89A2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307017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D65299F-028F-4AFC-B46A-8DB33E20FE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70172" y="0"/>
            <a:ext cx="912182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AC87F6E-526A-49B5-995D-42DB656594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7423" y="1443035"/>
            <a:ext cx="3971932" cy="3971930"/>
          </a:xfrm>
          <a:prstGeom prst="ellipse">
            <a:avLst/>
          </a:prstGeom>
          <a:solidFill>
            <a:srgbClr val="FFFFFF"/>
          </a:solidFill>
          <a:ln w="317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873" y="1586484"/>
            <a:ext cx="3685032" cy="368503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rgbClr val="FFFFFF"/>
                </a:solidFill>
              </a:rPr>
              <a:t>Contact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91695" y="1402080"/>
            <a:ext cx="5320696" cy="4053840"/>
          </a:xfrm>
        </p:spPr>
        <p:txBody>
          <a:bodyPr anchor="ctr">
            <a:normAutofit/>
          </a:bodyPr>
          <a:lstStyle/>
          <a:p>
            <a:r>
              <a:rPr lang="en-CA" sz="2400" b="1" dirty="0" err="1"/>
              <a:t>ksundberg@mtroyal.ca</a:t>
            </a:r>
            <a:endParaRPr lang="en-CA" sz="2400" b="1" dirty="0"/>
          </a:p>
          <a:p>
            <a:endParaRPr lang="en-CA" sz="2400" b="1" dirty="0"/>
          </a:p>
          <a:p>
            <a:r>
              <a:rPr lang="en-CA" sz="2400" b="1" err="1"/>
              <a:t>cwitt</a:t>
            </a:r>
            <a:r>
              <a:rPr lang="en-CA" sz="2400" b="1"/>
              <a:t>@mtroyal.ca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573528237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220</Words>
  <Application>Microsoft Macintosh PowerPoint</Application>
  <PresentationFormat>Widescreen</PresentationFormat>
  <Paragraphs>37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Gill Sans MT</vt:lpstr>
      <vt:lpstr>Parcel</vt:lpstr>
      <vt:lpstr>Threats and Challenges Posed By Social Media</vt:lpstr>
      <vt:lpstr>Today’s Technological Reality</vt:lpstr>
      <vt:lpstr>Overview</vt:lpstr>
      <vt:lpstr>Cyber Revolution</vt:lpstr>
      <vt:lpstr>Challenges for Law Enforcement &amp; Intelligence Agencies</vt:lpstr>
      <vt:lpstr>Challenges for Law Enforcement &amp; Intelligence Agencies</vt:lpstr>
      <vt:lpstr>Reducing Law Enforcement &amp; Intelligence Agencies Vulnerabilities</vt:lpstr>
      <vt:lpstr>Discussion </vt:lpstr>
      <vt:lpstr>Contact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Threats and Challenges Posed By Social Media</dc:title>
  <dc:creator>Kelly Sundberg</dc:creator>
  <cp:lastModifiedBy>Kelly Sundberg</cp:lastModifiedBy>
  <cp:revision>1</cp:revision>
  <dcterms:created xsi:type="dcterms:W3CDTF">2019-08-19T10:12:25Z</dcterms:created>
  <dcterms:modified xsi:type="dcterms:W3CDTF">2019-08-19T10:15:54Z</dcterms:modified>
</cp:coreProperties>
</file>